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58" r:id="rId6"/>
    <p:sldId id="259" r:id="rId7"/>
    <p:sldId id="265" r:id="rId8"/>
    <p:sldId id="272" r:id="rId9"/>
    <p:sldId id="269" r:id="rId10"/>
    <p:sldId id="270" r:id="rId11"/>
    <p:sldId id="271" r:id="rId12"/>
    <p:sldId id="26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D82E7-4D9D-465D-8F21-982F4E84C98B}" type="datetimeFigureOut">
              <a:rPr lang="bg-BG" smtClean="0"/>
              <a:pPr/>
              <a:t>31.3.2016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23E0A-0245-4636-9CC1-0107A96556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519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E0A-0245-4636-9CC1-0107A9655619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436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E0A-0245-4636-9CC1-0107A9655619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022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E0A-0245-4636-9CC1-0107A9655619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063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E0A-0245-4636-9CC1-0107A9655619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986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E0A-0245-4636-9CC1-0107A9655619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970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E0A-0245-4636-9CC1-0107A9655619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717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E0A-0245-4636-9CC1-0107A9655619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489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E0A-0245-4636-9CC1-0107A9655619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841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770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sz="4400" dirty="0" smtClean="0"/>
              <a:t>Ултразвуково изследване и </a:t>
            </a:r>
            <a:r>
              <a:rPr lang="bg-BG" sz="4400" dirty="0" err="1" smtClean="0"/>
              <a:t>доплер</a:t>
            </a:r>
            <a:r>
              <a:rPr lang="bg-BG" sz="4400" dirty="0" smtClean="0"/>
              <a:t> </a:t>
            </a:r>
            <a:br>
              <a:rPr lang="bg-BG" sz="4400" dirty="0" smtClean="0"/>
            </a:br>
            <a:r>
              <a:rPr lang="bg-BG" sz="2200" dirty="0" smtClean="0"/>
              <a:t>Какво проследява акушер-гинекологът в женската консултация и как си партнира със специалиста по фетална медицина</a:t>
            </a:r>
            <a:endParaRPr lang="bg-BG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7315200" cy="2057400"/>
          </a:xfrm>
        </p:spPr>
        <p:txBody>
          <a:bodyPr>
            <a:normAutofit/>
          </a:bodyPr>
          <a:lstStyle/>
          <a:p>
            <a:pPr algn="r"/>
            <a:endParaRPr lang="bg-BG" dirty="0" smtClean="0">
              <a:solidFill>
                <a:schemeClr val="tx1"/>
              </a:solidFill>
            </a:endParaRPr>
          </a:p>
          <a:p>
            <a:pPr algn="r"/>
            <a:r>
              <a:rPr lang="bg-BG" sz="2400" b="1" i="1" dirty="0" smtClean="0">
                <a:solidFill>
                  <a:schemeClr val="tx2">
                    <a:lumMod val="75000"/>
                  </a:schemeClr>
                </a:solidFill>
              </a:rPr>
              <a:t>Д-р Петя </a:t>
            </a:r>
            <a:r>
              <a:rPr lang="bg-BG" sz="2400" b="1" i="1" dirty="0" err="1" smtClean="0">
                <a:solidFill>
                  <a:schemeClr val="tx2">
                    <a:lumMod val="75000"/>
                  </a:schemeClr>
                </a:solidFill>
              </a:rPr>
              <a:t>Чавеева</a:t>
            </a:r>
            <a:r>
              <a:rPr lang="bg-BG" sz="24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algn="r"/>
            <a:r>
              <a:rPr lang="bg-BG" sz="2400" dirty="0" smtClean="0">
                <a:solidFill>
                  <a:schemeClr val="tx2">
                    <a:lumMod val="75000"/>
                  </a:schemeClr>
                </a:solidFill>
              </a:rPr>
              <a:t>Отделение по фетална медицина, </a:t>
            </a:r>
          </a:p>
          <a:p>
            <a:pPr algn="r"/>
            <a:r>
              <a:rPr lang="bg-BG" sz="2400" dirty="0" smtClean="0">
                <a:solidFill>
                  <a:schemeClr val="tx2">
                    <a:lumMod val="75000"/>
                  </a:schemeClr>
                </a:solidFill>
              </a:rPr>
              <a:t>Медицински комплекс “Д-р Щерев”</a:t>
            </a:r>
            <a:endParaRPr lang="bg-BG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Rodil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627797"/>
            <a:ext cx="4724400" cy="211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Доплерово</a:t>
            </a:r>
            <a:r>
              <a:rPr lang="bg-BG" dirty="0" smtClean="0"/>
              <a:t> </a:t>
            </a:r>
            <a:r>
              <a:rPr lang="bg-BG" dirty="0"/>
              <a:t>УЗ изследване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Какво измерва:</a:t>
            </a:r>
          </a:p>
          <a:p>
            <a:endParaRPr lang="bg-BG" dirty="0"/>
          </a:p>
        </p:txBody>
      </p:sp>
      <p:pic>
        <p:nvPicPr>
          <p:cNvPr id="4" name="Picture 2" descr="G:\Sarah Bower\Doppler course\Images\5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764213" cy="435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78929"/>
            <a:ext cx="1052512" cy="4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267200" cy="960438"/>
          </a:xfrm>
        </p:spPr>
        <p:txBody>
          <a:bodyPr>
            <a:normAutofit fontScale="90000"/>
          </a:bodyPr>
          <a:lstStyle/>
          <a:p>
            <a:r>
              <a:rPr lang="bg-BG" dirty="0" err="1" smtClean="0"/>
              <a:t>Доплерово</a:t>
            </a:r>
            <a:r>
              <a:rPr lang="bg-BG" dirty="0" smtClean="0"/>
              <a:t> </a:t>
            </a:r>
            <a:r>
              <a:rPr lang="bg-BG" dirty="0"/>
              <a:t>УЗ изследване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r>
              <a:rPr lang="bg-BG" sz="3200" dirty="0" smtClean="0"/>
              <a:t>     Каква информация дава:</a:t>
            </a:r>
            <a:endParaRPr lang="bg-BG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53" y="2093463"/>
            <a:ext cx="3566051" cy="23788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8" y="2093463"/>
            <a:ext cx="3197119" cy="21461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" y="4316286"/>
            <a:ext cx="3390483" cy="2256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53" y="4395666"/>
            <a:ext cx="3258981" cy="21766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5" y="6126163"/>
            <a:ext cx="1052512" cy="410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85994"/>
            <a:ext cx="1828800" cy="16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77000" cy="960438"/>
          </a:xfrm>
        </p:spPr>
        <p:txBody>
          <a:bodyPr>
            <a:normAutofit/>
          </a:bodyPr>
          <a:lstStyle/>
          <a:p>
            <a:r>
              <a:rPr lang="bg-BG" sz="4400" b="1" dirty="0" smtClean="0"/>
              <a:t>Нашата обща цел</a:t>
            </a:r>
            <a:endParaRPr lang="bg-BG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ctr">
              <a:buNone/>
            </a:pPr>
            <a:endParaRPr lang="bg-BG" dirty="0" smtClean="0"/>
          </a:p>
          <a:p>
            <a:pPr algn="ctr">
              <a:buNone/>
            </a:pPr>
            <a:endParaRPr lang="bg-BG" dirty="0" smtClean="0"/>
          </a:p>
          <a:p>
            <a:pPr algn="ctr">
              <a:buNone/>
            </a:pPr>
            <a:endParaRPr lang="bg-BG" dirty="0" smtClean="0"/>
          </a:p>
          <a:p>
            <a:pPr algn="ctr">
              <a:buNone/>
            </a:pPr>
            <a:r>
              <a:rPr lang="bg-BG" sz="4000" b="1" dirty="0" smtClean="0"/>
              <a:t>Раждане на живи и здрави бебета от живи и здрави майки!</a:t>
            </a:r>
            <a:endParaRPr lang="bg-BG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39919" r="12783" b="12103"/>
          <a:stretch/>
        </p:blipFill>
        <p:spPr>
          <a:xfrm>
            <a:off x="256322" y="4408932"/>
            <a:ext cx="446968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27491" r="18553"/>
          <a:stretch/>
        </p:blipFill>
        <p:spPr>
          <a:xfrm>
            <a:off x="4114800" y="1075224"/>
            <a:ext cx="2968930" cy="245137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6" descr="11 GOT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1066800"/>
            <a:ext cx="3511296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8 GOTO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4936" y="4267200"/>
            <a:ext cx="3511296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960438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Благодаря Ви за вниманието!</a:t>
            </a:r>
            <a:endParaRPr lang="bg-BG" b="1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143000"/>
            <a:ext cx="6667500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895600" y="5638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bg-BG" sz="2000" b="1" i="1" dirty="0" smtClean="0">
                <a:solidFill>
                  <a:schemeClr val="tx2">
                    <a:lumMod val="75000"/>
                  </a:schemeClr>
                </a:solidFill>
              </a:rPr>
              <a:t>Д-р Петя </a:t>
            </a:r>
            <a:r>
              <a:rPr lang="bg-BG" sz="2000" b="1" i="1" dirty="0" err="1" smtClean="0">
                <a:solidFill>
                  <a:schemeClr val="tx2">
                    <a:lumMod val="75000"/>
                  </a:schemeClr>
                </a:solidFill>
              </a:rPr>
              <a:t>Чавеева</a:t>
            </a:r>
            <a:r>
              <a:rPr lang="bg-BG" sz="2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algn="r"/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</a:rPr>
              <a:t>Отделение по фетална медицина, </a:t>
            </a:r>
          </a:p>
          <a:p>
            <a:pPr algn="r"/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</a:rPr>
              <a:t>Медицински комплекс “Д-р Щерев”</a:t>
            </a:r>
            <a:endParaRPr lang="bg-BG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-10-05_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600200"/>
            <a:ext cx="2511552" cy="175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dirty="0" smtClean="0"/>
              <a:t>Какво представлява проследяването на бременността?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791200" cy="4754563"/>
          </a:xfrm>
        </p:spPr>
        <p:txBody>
          <a:bodyPr>
            <a:normAutofit fontScale="92500" lnSpcReduction="10000"/>
          </a:bodyPr>
          <a:lstStyle/>
          <a:p>
            <a:r>
              <a:rPr lang="bg-BG" sz="2600" b="1" dirty="0" smtClean="0"/>
              <a:t>Цел на проследяването:</a:t>
            </a:r>
          </a:p>
          <a:p>
            <a:pPr marL="0" indent="0">
              <a:buNone/>
            </a:pPr>
            <a:r>
              <a:rPr lang="bg-BG" sz="1400" i="1" dirty="0" err="1" smtClean="0"/>
              <a:t>Мониториране</a:t>
            </a:r>
            <a:r>
              <a:rPr lang="bg-BG" sz="1400" i="1" dirty="0" smtClean="0"/>
              <a:t> на правилното развитие на бременност за нормалното й протичане и раждане на живо, здраво и доносено бебе  чрез провеждане на рутинни прегледи при акушер-гинеколог в съчетание с високоспециализирани ултразвукови изследвания при специалист по фетална медицина и извършване </a:t>
            </a:r>
            <a:r>
              <a:rPr lang="bg-BG" sz="1400" i="1" dirty="0"/>
              <a:t>на периодична </a:t>
            </a:r>
            <a:r>
              <a:rPr lang="bg-BG" sz="1400" i="1" dirty="0" smtClean="0"/>
              <a:t>лабораторна диагностика </a:t>
            </a:r>
            <a:r>
              <a:rPr lang="bg-BG" sz="1400" i="1" dirty="0"/>
              <a:t>в </a:t>
            </a:r>
            <a:r>
              <a:rPr lang="bg-BG" sz="1400" i="1" dirty="0" smtClean="0"/>
              <a:t>различни срокове на бременността.</a:t>
            </a:r>
          </a:p>
          <a:p>
            <a:pPr marL="0" indent="0">
              <a:buNone/>
            </a:pPr>
            <a:endParaRPr lang="bg-BG" sz="1800" i="1" dirty="0" smtClean="0"/>
          </a:p>
          <a:p>
            <a:pPr marL="354013" indent="-354013"/>
            <a:r>
              <a:rPr lang="bg-BG" sz="2600" b="1" dirty="0" smtClean="0"/>
              <a:t>Кой извърша ултразвуковите прегледи?</a:t>
            </a:r>
          </a:p>
          <a:p>
            <a:pPr marL="0" indent="0">
              <a:buNone/>
            </a:pPr>
            <a:r>
              <a:rPr lang="bg-BG" sz="1400" i="1" dirty="0" smtClean="0"/>
              <a:t>- Рутинните УЗ прегледи се извършват при проследяващия акушер гинеколог</a:t>
            </a:r>
          </a:p>
          <a:p>
            <a:pPr marL="0" indent="0">
              <a:buNone/>
            </a:pPr>
            <a:r>
              <a:rPr lang="bg-BG" sz="1400" i="1" dirty="0" smtClean="0"/>
              <a:t>- Специализираните УЗ прегледи се извършват при  сертифициран специалист по фетална медицина</a:t>
            </a:r>
          </a:p>
          <a:p>
            <a:pPr marL="0" indent="0">
              <a:buNone/>
            </a:pPr>
            <a:endParaRPr lang="bg-BG" sz="1800" i="1" dirty="0" smtClean="0"/>
          </a:p>
          <a:p>
            <a:pPr marL="354013" indent="-354013"/>
            <a:r>
              <a:rPr lang="bg-BG" sz="2400" b="1" dirty="0" smtClean="0"/>
              <a:t>Къде се извършват прегледите?</a:t>
            </a:r>
          </a:p>
          <a:p>
            <a:pPr marL="0" indent="0">
              <a:buNone/>
            </a:pPr>
            <a:r>
              <a:rPr lang="bg-BG" sz="1400" i="1" dirty="0" smtClean="0"/>
              <a:t>В лечебни заведения, разполагащи с  необходимата </a:t>
            </a:r>
            <a:r>
              <a:rPr lang="bg-BG" sz="1400" i="1" dirty="0" err="1" smtClean="0"/>
              <a:t>висикотехнологична</a:t>
            </a:r>
            <a:r>
              <a:rPr lang="bg-BG" sz="1400" i="1" dirty="0" smtClean="0"/>
              <a:t> ултразвукова апаратура, квалифицирани акушер-гинеколози и сертифицирани специалисти по фетална медицина.</a:t>
            </a:r>
          </a:p>
          <a:p>
            <a:pPr marL="354013" indent="-354013"/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1026" name="Picture 2" descr="C:\Users\Ivan\Desktop\Investor - forum bremennost\Presentations\Dr. Chaveeva\Pictures\DT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65681"/>
            <a:ext cx="2201222" cy="169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00" y="4724400"/>
            <a:ext cx="2291443" cy="152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dirty="0" smtClean="0"/>
              <a:t>Алгоритъм за проследяване на бременността в Медицински комплекс „Д-р Щерев“</a:t>
            </a:r>
            <a:endParaRPr lang="bg-BG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349157"/>
          </a:xfrm>
          <a:prstGeom prst="rect">
            <a:avLst/>
          </a:prstGeom>
          <a:solidFill>
            <a:schemeClr val="lt1">
              <a:alpha val="68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ПЪРВИ ТРИМЕСТЪР</a:t>
            </a:r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Първо посещение преди навършване на 10. 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г.с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(ултразвуково установяване на бременност от АГ)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г.с. Първи триместър 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скрининг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тест (при специалист по фетална медицина)</a:t>
            </a:r>
          </a:p>
          <a:p>
            <a:r>
              <a:rPr lang="bg-BG" sz="1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 триместър</a:t>
            </a:r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 г.с. Рутинни наблюдения в женската консултация (при акушер-гинеколог)+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лаб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изследвания</a:t>
            </a:r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18-22 г.с. Фетална морфология  и при нужда цялостна фетална ехокардиография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(при специалист по фетална медицина) </a:t>
            </a:r>
            <a:endParaRPr lang="bg-BG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g-BG" sz="1400" dirty="0" smtClean="0"/>
              <a:t>24 </a:t>
            </a:r>
            <a:r>
              <a:rPr lang="bg-BG" sz="1400" dirty="0" err="1" smtClean="0"/>
              <a:t>г.с</a:t>
            </a:r>
            <a:r>
              <a:rPr lang="bg-BG" sz="1400" dirty="0" smtClean="0"/>
              <a:t>. Рутинни наблюдения в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женската консултация (при акушер-гинеколог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bg-BG" sz="1400" dirty="0" smtClean="0"/>
          </a:p>
          <a:p>
            <a:r>
              <a:rPr lang="bg-BG" sz="1400" dirty="0" smtClean="0"/>
              <a:t>28 </a:t>
            </a:r>
            <a:r>
              <a:rPr lang="bg-BG" sz="1400" dirty="0" err="1" smtClean="0"/>
              <a:t>г.с</a:t>
            </a:r>
            <a:r>
              <a:rPr lang="bg-BG" sz="1400" dirty="0" smtClean="0"/>
              <a:t>. Рутинни наблюдения в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женската консултация (при акушер-гинеколог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+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лаб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Изследвания</a:t>
            </a:r>
          </a:p>
          <a:p>
            <a:r>
              <a:rPr lang="bg-BG" sz="14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 триместър</a:t>
            </a:r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 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г.с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Рутинни наблюдения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женската консултация (при акушер-гинеколог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+NST</a:t>
            </a:r>
            <a:endParaRPr lang="bg-BG" sz="1400" dirty="0"/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32 г.с.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ъсна фетална морфология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доплер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оценка на състоянието на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плода (при специалист по фетална медицина)</a:t>
            </a:r>
            <a:endParaRPr lang="bg-BG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34 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г.с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Рутинни наблюдения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женската консултация (при акушер-гинеколог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+NST</a:t>
            </a:r>
            <a:endParaRPr lang="bg-BG" sz="1400" dirty="0"/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36 г.с. Рутинни наблюдения в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женската консултация (при акушер-гинеколог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+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Васерман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хепатит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СПИН и рутинни лабораторни изследвания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+NST</a:t>
            </a:r>
            <a:endParaRPr lang="bg-BG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37 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г.с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NST 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коментар на тоновете от акушер-гинеколога</a:t>
            </a:r>
            <a:endParaRPr lang="bg-BG" sz="1400" dirty="0" smtClean="0"/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38 г.с. Рутинни наблюдения в женската консултация и вагинален преглед за определяне на 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 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начин на родоразрешение (при акушер-гинеколог)+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NST</a:t>
            </a:r>
            <a:endParaRPr lang="bg-BG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39 </a:t>
            </a:r>
            <a:r>
              <a:rPr lang="bg-BG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г.с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NST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коментар на тоновете от акушер-гинеколога</a:t>
            </a:r>
            <a:endParaRPr lang="bg-BG" sz="1400" dirty="0"/>
          </a:p>
          <a:p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 г.с. Рутинни наблюдения в </a:t>
            </a:r>
            <a:r>
              <a:rPr lang="bg-BG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женската консултация (при акушер-гинеколог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g-BG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NST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13321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dirty="0" smtClean="0"/>
              <a:t>Рутинен ултразвуков преглед при проследяващия акушер-гинеколог</a:t>
            </a:r>
            <a:endParaRPr lang="bg-BG" sz="3200" dirty="0"/>
          </a:p>
        </p:txBody>
      </p:sp>
      <p:pic>
        <p:nvPicPr>
          <p:cNvPr id="6" name="Picture 2" descr="C:\Users\Ivan\Desktop\Investor - forum bremennost\Presentations\Dr. Chaveeva\Pictures\DT_23 (2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1295760"/>
            <a:ext cx="5181599" cy="232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6172200" cy="28495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bg-BG" sz="3000" dirty="0" smtClean="0"/>
              <a:t>Каква е целта на рутинните прегледи?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Кога се извършват?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Как се провеждат?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Каква информация за състоянието на бъдещата майка и за плода дават?</a:t>
            </a:r>
            <a:endParaRPr lang="bg-BG" dirty="0"/>
          </a:p>
        </p:txBody>
      </p:sp>
      <p:pic>
        <p:nvPicPr>
          <p:cNvPr id="8" name="Picture 7" descr="ultrasound_ex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840" y="3276600"/>
            <a:ext cx="236056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31011-102234 Kehayov.c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510540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6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77000" cy="960438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Първи триместър скрининг тест за </a:t>
            </a:r>
            <a:r>
              <a:rPr lang="bg-BG" b="1" dirty="0" err="1" smtClean="0"/>
              <a:t>хромозомни</a:t>
            </a:r>
            <a:r>
              <a:rPr lang="bg-BG" b="1" dirty="0" smtClean="0"/>
              <a:t> аномалии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495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bg-BG" dirty="0" smtClean="0"/>
              <a:t>Каква е целта на изследването?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Кога се извършва?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В кои случаи е препоръчително?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Как се провежда?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Каква информация дава?</a:t>
            </a:r>
            <a:endParaRPr lang="bg-BG" dirty="0"/>
          </a:p>
        </p:txBody>
      </p:sp>
      <p:pic>
        <p:nvPicPr>
          <p:cNvPr id="2050" name="Picture 2" descr="C:\Users\Ivan\Desktop\Investor - forum bremennost\Presentations\Dr. Chaveeva\Pictures\DT_2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5181600" cy="232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_DSC2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429000"/>
            <a:ext cx="2438400" cy="1623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31011-160908 Kehayov.c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953000"/>
            <a:ext cx="2362200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Фетална морфология</a:t>
            </a:r>
            <a:endParaRPr lang="bg-BG" b="1" dirty="0"/>
          </a:p>
        </p:txBody>
      </p:sp>
      <p:pic>
        <p:nvPicPr>
          <p:cNvPr id="6" name="Picture 2" descr="C:\Users\Ivan\Desktop\Investor - forum bremennost\Presentations\Dr. Chaveeva\Pictures\DT_23 (2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1295760"/>
            <a:ext cx="5181599" cy="232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495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bg-BG" dirty="0" smtClean="0"/>
              <a:t>Каква е целта на изследването?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Кога се извършва?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В кои случаи е препоръчително?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Как се провежда?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Каква информация дава?</a:t>
            </a:r>
            <a:endParaRPr lang="bg-BG" dirty="0"/>
          </a:p>
        </p:txBody>
      </p:sp>
      <p:pic>
        <p:nvPicPr>
          <p:cNvPr id="8" name="Picture 7" descr="_DSC3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327400"/>
            <a:ext cx="2438400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31011-102137 Kehayov.c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927600"/>
            <a:ext cx="2438400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Късна фетална морфология с </a:t>
            </a:r>
            <a:r>
              <a:rPr lang="bg-BG" b="1" dirty="0" err="1" smtClean="0"/>
              <a:t>доплерово</a:t>
            </a:r>
            <a:r>
              <a:rPr lang="bg-BG" b="1" dirty="0" smtClean="0"/>
              <a:t> изследване</a:t>
            </a:r>
            <a:endParaRPr lang="bg-BG" b="1" dirty="0"/>
          </a:p>
        </p:txBody>
      </p:sp>
      <p:pic>
        <p:nvPicPr>
          <p:cNvPr id="6" name="Picture 2" descr="C:\Users\Ivan\Desktop\Investor - forum bremennost\Presentations\Dr. Chaveeva\Pictures\DT_23 (2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1295760"/>
            <a:ext cx="5181599" cy="232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495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bg-BG" dirty="0" smtClean="0"/>
              <a:t>Каква е целта на изследването?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Кога се извършва?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В кои случаи е препоръчително?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Как се провежда?</a:t>
            </a:r>
          </a:p>
          <a:p>
            <a:pPr>
              <a:spcBef>
                <a:spcPts val="1200"/>
              </a:spcBef>
            </a:pPr>
            <a:r>
              <a:rPr lang="bg-BG" dirty="0" smtClean="0"/>
              <a:t>Каква информация дава?</a:t>
            </a:r>
            <a:endParaRPr lang="bg-BG" dirty="0"/>
          </a:p>
        </p:txBody>
      </p:sp>
      <p:pic>
        <p:nvPicPr>
          <p:cNvPr id="8" name="Picture 7" descr="uzd_bremenno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276600"/>
            <a:ext cx="2514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_DSC2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927600"/>
            <a:ext cx="2438400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Запис детски сърдечни тонове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7701938" cy="5105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78929"/>
            <a:ext cx="1052512" cy="4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 smtClean="0"/>
              <a:t>Доплерово</a:t>
            </a:r>
            <a:r>
              <a:rPr lang="bg-BG" dirty="0" smtClean="0"/>
              <a:t> УЗ изследване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Как се измерва:</a:t>
            </a:r>
          </a:p>
          <a:p>
            <a:endParaRPr lang="bg-BG" dirty="0"/>
          </a:p>
        </p:txBody>
      </p:sp>
      <p:pic>
        <p:nvPicPr>
          <p:cNvPr id="4" name="Picture 2" descr="G:\Sarah Bower\Doppler course\Images\53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439988"/>
            <a:ext cx="42799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5715272"/>
            <a:ext cx="1052512" cy="4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563</Words>
  <Application>Microsoft Office PowerPoint</Application>
  <PresentationFormat>On-screen Show (4:3)</PresentationFormat>
  <Paragraphs>81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Ултразвуково изследване и доплер  Какво проследява акушер-гинекологът в женската консултация и как си партнира със специалиста по фетална медицина</vt:lpstr>
      <vt:lpstr>Какво представлява проследяването на бременността?</vt:lpstr>
      <vt:lpstr>Алгоритъм за проследяване на бременността в Медицински комплекс „Д-р Щерев“</vt:lpstr>
      <vt:lpstr>Рутинен ултразвуков преглед при проследяващия акушер-гинеколог</vt:lpstr>
      <vt:lpstr>Първи триместър скрининг тест за хромозомни аномалии</vt:lpstr>
      <vt:lpstr>Фетална морфология</vt:lpstr>
      <vt:lpstr>Късна фетална морфология с доплерово изследване</vt:lpstr>
      <vt:lpstr>Запис детски сърдечни тонове</vt:lpstr>
      <vt:lpstr>Доплерово УЗ изследване</vt:lpstr>
      <vt:lpstr>Доплерово УЗ изследване</vt:lpstr>
      <vt:lpstr>Доплерово УЗ изследване</vt:lpstr>
      <vt:lpstr>Нашата обща цел</vt:lpstr>
      <vt:lpstr>Благодаря Ви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Феталната медицина –  сигурност за здравето на бебето още в корема на мама</dc:title>
  <dc:creator>Ivan</dc:creator>
  <cp:lastModifiedBy>Viktoria Gioneva</cp:lastModifiedBy>
  <cp:revision>68</cp:revision>
  <dcterms:created xsi:type="dcterms:W3CDTF">2006-08-16T00:00:00Z</dcterms:created>
  <dcterms:modified xsi:type="dcterms:W3CDTF">2016-03-31T14:25:32Z</dcterms:modified>
</cp:coreProperties>
</file>